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jpeg" ContentType="image/jpeg"/>
  <Override PartName="/ppt/media/image3.png" ContentType="image/png"/>
  <Override PartName="/ppt/media/image4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11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7DE427-84DB-40EA-9FD1-F11952DB51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9526E1-071A-4046-BE18-2FD2EBDC22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C52740-ED75-44E6-9FBA-70C3749D3B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33EDD0-E627-4B63-800E-0EA2FA2952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FFE6AC-4CD3-4D1A-AE34-34A6C067D2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5EB661-AD30-4470-B1CA-519176080B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E6B1FD-3405-4814-82B5-306C6961D8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9CB574-260A-4BC0-9136-954BC5B056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AC40DF-27C0-461C-B736-5EE265188D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84932B-8113-45B1-AA98-5898A5FCAE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FAB2C8-0F54-418D-B806-9DD6BE48D0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59668F-351A-47A0-83D5-7A9131BEE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4400" spc="-1" strike="noStrike">
                <a:latin typeface="Reznor"/>
              </a:rPr>
              <a:t>Click to edit the title text format</a:t>
            </a:r>
            <a:endParaRPr b="0" lang="en-GB" sz="4400" spc="-1" strike="noStrike">
              <a:latin typeface="Rezno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</a:t>
            </a:r>
            <a:r>
              <a:rPr b="0" lang="en-GB" sz="3200" spc="-1" strike="noStrike">
                <a:latin typeface="Arial"/>
              </a:rPr>
              <a:t>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</a:t>
            </a:r>
            <a:r>
              <a:rPr b="0" lang="en-GB" sz="2000" spc="-1" strike="noStrike">
                <a:latin typeface="Arial"/>
              </a:rPr>
              <a:t>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266B693-D23C-4C48-9126-9800ECAADBC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60000" y="2473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1" lang="en-GB" sz="4200" spc="-1" strike="noStrike" u="sng">
                <a:uFillTx/>
                <a:latin typeface="Arial"/>
              </a:rPr>
              <a:t>Developing Device Drivers in Rust</a:t>
            </a:r>
            <a:endParaRPr b="1" lang="en-GB" sz="4200" spc="-1" strike="noStrike" u="sng">
              <a:uFillTx/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977280" y="180000"/>
            <a:ext cx="2142720" cy="2142720"/>
          </a:xfrm>
          <a:prstGeom prst="rect">
            <a:avLst/>
          </a:prstGeom>
          <a:ln w="0">
            <a:noFill/>
          </a:ln>
        </p:spPr>
      </p:pic>
      <p:sp>
        <p:nvSpPr>
          <p:cNvPr id="44" name=""/>
          <p:cNvSpPr txBox="1"/>
          <p:nvPr/>
        </p:nvSpPr>
        <p:spPr>
          <a:xfrm>
            <a:off x="540000" y="1800000"/>
            <a:ext cx="907164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br>
              <a:rPr sz="2100"/>
            </a:br>
            <a:r>
              <a:rPr b="0" lang="en-GB" sz="2100" spc="-1" strike="noStrike" u="sng">
                <a:uFillTx/>
                <a:latin typeface="Arial"/>
              </a:rPr>
              <a:t>Presenting</a:t>
            </a:r>
            <a:endParaRPr b="0" lang="en-GB" sz="2100" spc="-1" strike="noStrike" u="sng">
              <a:uFillTx/>
              <a:latin typeface="Arial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160000" y="3420000"/>
            <a:ext cx="576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latin typeface="Arial"/>
              </a:rPr>
              <a:t>School of Computing, Engineering &amp; Physical Sciences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pPr algn="ctr">
              <a:buNone/>
            </a:pPr>
            <a:r>
              <a:rPr b="0" lang="en-GB" sz="1800" spc="-1" strike="noStrike">
                <a:latin typeface="Arial"/>
              </a:rPr>
              <a:t>BSc (Honours) Computing Science</a:t>
            </a:r>
            <a:endParaRPr b="0" lang="en-GB" sz="1800" spc="-1" strike="noStrike">
              <a:latin typeface="Arial"/>
            </a:endParaRPr>
          </a:p>
          <a:p>
            <a:pPr algn="ctr">
              <a:buNone/>
            </a:pPr>
            <a:endParaRPr b="0" lang="en-GB" sz="1800" spc="-1" strike="noStrike">
              <a:latin typeface="Arial"/>
            </a:endParaRPr>
          </a:p>
          <a:p>
            <a:pPr algn="ctr">
              <a:buNone/>
            </a:pPr>
            <a:r>
              <a:rPr b="0" lang="en-GB" sz="1800" spc="-1" strike="noStrike">
                <a:latin typeface="Arial"/>
              </a:rPr>
              <a:t>Supervisor: Paul Keir</a:t>
            </a:r>
            <a:endParaRPr b="0" lang="en-GB" sz="1800" spc="-1" strike="noStrike">
              <a:latin typeface="Arial"/>
            </a:endParaRPr>
          </a:p>
          <a:p>
            <a:pPr algn="ctr">
              <a:buNone/>
            </a:pPr>
            <a:r>
              <a:rPr b="0" lang="en-GB" sz="1800" spc="-1" strike="noStrike">
                <a:latin typeface="Arial"/>
              </a:rPr>
              <a:t>Moderator: Stephen Devine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8280000" y="537948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 txBox="1"/>
          <p:nvPr/>
        </p:nvSpPr>
        <p:spPr>
          <a:xfrm rot="5400000">
            <a:off x="8936640" y="459612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673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Courier New"/>
              </a:rPr>
              <a:t>underneath it all</a:t>
            </a:r>
            <a:endParaRPr b="0" lang="en-GB" sz="4400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2160000"/>
            <a:ext cx="907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Courier New"/>
              </a:rPr>
              <a:t>these slides inspired by ‘The Fragile’ by Nine Inch Nails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latin typeface="Courier New"/>
              </a:rPr>
              <a:t>images credited to David Carson/Nine Inch Nails</a:t>
            </a:r>
            <a:endParaRPr b="0" lang="en-GB" sz="2000" spc="-1" strike="noStrike">
              <a:latin typeface="Arial"/>
            </a:endParaRPr>
          </a:p>
          <a:p>
            <a:r>
              <a:rPr b="0" i="1" lang="en-GB" sz="2000" spc="-1" strike="noStrike">
                <a:latin typeface="Courier New"/>
              </a:rPr>
              <a:t>Kyle Christie</a:t>
            </a:r>
            <a:r>
              <a:rPr b="0" lang="en-GB" sz="2000" spc="-1" strike="noStrike">
                <a:latin typeface="Courier New"/>
              </a:rPr>
              <a:t> 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    </a:t>
            </a:r>
            <a:r>
              <a:rPr b="0" i="1" lang="en-GB" sz="2000" spc="-1" strike="noStrike">
                <a:latin typeface="Courier New"/>
              </a:rPr>
              <a:t>University of the West of Scotland</a:t>
            </a:r>
            <a:r>
              <a:rPr b="0" lang="en-GB" sz="2000" spc="-1" strike="noStrike">
                <a:latin typeface="Courier New"/>
              </a:rPr>
              <a:t> 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	</a:t>
            </a:r>
            <a:r>
              <a:rPr b="0" lang="en-GB" sz="2000" spc="-1" strike="noStrike">
                <a:latin typeface="Courier New"/>
              </a:rPr>
              <a:t>            </a:t>
            </a:r>
            <a:r>
              <a:rPr b="0" i="1" lang="en-GB" sz="2000" spc="-1" strike="noStrike">
                <a:latin typeface="Courier New"/>
              </a:rPr>
              <a:t>[2023]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780000" y="1080000"/>
            <a:ext cx="61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Reznor"/>
              </a:rPr>
              <a:t>Device Drivers</a:t>
            </a:r>
            <a:br>
              <a:rPr sz="2200"/>
            </a:br>
            <a:r>
              <a:rPr b="0" lang="en-GB" sz="2200" spc="-1" strike="noStrike">
                <a:solidFill>
                  <a:srgbClr val="000000"/>
                </a:solidFill>
                <a:latin typeface="Courier New"/>
              </a:rPr>
              <a:t>t h e  f r a g i l e</a:t>
            </a:r>
            <a:r>
              <a:rPr b="0" lang="en-GB" sz="2200" spc="-1" strike="noStrike">
                <a:solidFill>
                  <a:srgbClr val="000000"/>
                </a:solidFill>
                <a:latin typeface="Andale Mono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Reznor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8280000" y="5413680"/>
            <a:ext cx="19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i="1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7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 txBox="1"/>
          <p:nvPr/>
        </p:nvSpPr>
        <p:spPr>
          <a:xfrm>
            <a:off x="8280000" y="540000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13560"/>
            <a:ext cx="4176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4400" spc="-1" strike="noStrike">
                <a:latin typeface="Reznor"/>
              </a:rPr>
              <a:t>Device drivers</a:t>
            </a:r>
            <a:endParaRPr b="0" lang="en-GB" sz="4400" spc="-1" strike="noStrike">
              <a:latin typeface="Rezno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360000" y="1326600"/>
            <a:ext cx="4176000" cy="40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ourier New"/>
              </a:rPr>
              <a:t>Control peripheral </a:t>
            </a:r>
            <a:r>
              <a:rPr b="0" lang="en-GB" sz="2000" spc="-1" strike="noStrike">
                <a:latin typeface="Courier New"/>
              </a:rPr>
              <a:t>devices – interact with </a:t>
            </a:r>
            <a:r>
              <a:rPr b="0" lang="en-GB" sz="2000" spc="-1" strike="noStrike">
                <a:latin typeface="Courier New"/>
              </a:rPr>
              <a:t>underlying hardware.</a:t>
            </a:r>
            <a:endParaRPr b="0" lang="en-GB" sz="2000" spc="-1" strike="noStrike">
              <a:latin typeface="Courier New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ourier New"/>
              </a:rPr>
              <a:t>Provide extensions to </a:t>
            </a:r>
            <a:r>
              <a:rPr b="0" lang="en-GB" sz="2000" spc="-1" strike="noStrike">
                <a:latin typeface="Courier New"/>
              </a:rPr>
              <a:t>the Operating System.</a:t>
            </a:r>
            <a:endParaRPr b="0" lang="en-GB" sz="2000" spc="-1" strike="noStrike">
              <a:latin typeface="Courier New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ourier New"/>
              </a:rPr>
              <a:t>A necessity that suffers </a:t>
            </a:r>
            <a:r>
              <a:rPr b="0" lang="en-GB" sz="2000" spc="-1" strike="noStrike">
                <a:latin typeface="Courier New"/>
              </a:rPr>
              <a:t>from a range of issues </a:t>
            </a:r>
            <a:r>
              <a:rPr b="0" lang="en-GB" sz="2000" spc="-1" strike="noStrike">
                <a:latin typeface="Courier New"/>
              </a:rPr>
              <a:t>with dangerous </a:t>
            </a:r>
            <a:r>
              <a:rPr b="0" lang="en-GB" sz="2000" spc="-1" strike="noStrike">
                <a:latin typeface="Courier New"/>
              </a:rPr>
              <a:t>consequences.</a:t>
            </a:r>
            <a:endParaRPr b="0" lang="en-GB" sz="2000" spc="-1" strike="noStrike">
              <a:latin typeface="Courier New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Continue to be written in C.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Originally developed 1969-1973. 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Suffers from issues with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2000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220000" y="3960000"/>
            <a:ext cx="4426920" cy="14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779" spc="-1" strike="noStrike" u="sng">
                <a:solidFill>
                  <a:srgbClr val="ffffff"/>
                </a:solidFill>
                <a:uFillTx/>
                <a:latin typeface="Courier New"/>
              </a:rPr>
              <a:t>Memory safety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 can lead to 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critical vulnerabilities and 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is mostly present in C, C++ </a:t>
            </a:r>
            <a:r>
              <a:rPr b="0" lang="en-GB" sz="1779" spc="-1" strike="noStrike">
                <a:solidFill>
                  <a:srgbClr val="ffffff"/>
                </a:solidFill>
                <a:latin typeface="Courier New"/>
              </a:rPr>
              <a:t>and Assembly</a:t>
            </a:r>
            <a:endParaRPr b="0" lang="en-GB" sz="1779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6480000" y="360000"/>
            <a:ext cx="198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4400" spc="-1" strike="noStrike">
                <a:solidFill>
                  <a:srgbClr val="ffffff"/>
                </a:solidFill>
                <a:latin typeface="Reznor"/>
              </a:rPr>
              <a:t>Problems</a:t>
            </a:r>
            <a:endParaRPr b="0" lang="en-GB" sz="4400" spc="-1" strike="noStrike">
              <a:solidFill>
                <a:srgbClr val="ffffff"/>
              </a:solidFill>
              <a:latin typeface="Rezno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 rot="21420000">
            <a:off x="18360" y="766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4400" spc="-1" strike="noStrike">
                <a:latin typeface="Reznor"/>
              </a:rPr>
              <a:t>P r o j e c t  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	</a:t>
            </a:r>
            <a:r>
              <a:rPr b="0" lang="en-GB" sz="4400" spc="-1" strike="noStrike">
                <a:latin typeface="Reznor"/>
              </a:rPr>
              <a:t>a I m</a:t>
            </a:r>
            <a:endParaRPr b="0" lang="en-GB" sz="4400" spc="-1" strike="noStrike">
              <a:latin typeface="Reznor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 rot="21420000">
            <a:off x="1200960" y="1196640"/>
            <a:ext cx="87519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GB" sz="3200" spc="-1" strike="noStrike">
                <a:latin typeface="Courier New"/>
              </a:rPr>
              <a:t>Overcome </a:t>
            </a:r>
            <a:r>
              <a:rPr b="0" lang="en-GB" sz="3200" spc="-1" strike="noStrike">
                <a:latin typeface="Courier New"/>
              </a:rPr>
              <a:t>previously </a:t>
            </a:r>
            <a:r>
              <a:rPr b="0" lang="en-GB" sz="3200" spc="-1" strike="noStrike">
                <a:latin typeface="Courier New"/>
              </a:rPr>
              <a:t>described</a:t>
            </a:r>
            <a:endParaRPr b="0" lang="en-GB" sz="3200" spc="-1" strike="noStrike">
              <a:latin typeface="Courier New"/>
            </a:endParaRPr>
          </a:p>
          <a:p>
            <a:r>
              <a:rPr b="0" lang="en-GB" sz="3200" spc="-1" strike="noStrike">
                <a:latin typeface="Courier New"/>
              </a:rPr>
              <a:t> </a:t>
            </a:r>
            <a:r>
              <a:rPr b="0" lang="en-GB" sz="3200" spc="-1" strike="noStrike">
                <a:latin typeface="Courier New"/>
              </a:rPr>
              <a:t>issues by </a:t>
            </a:r>
            <a:r>
              <a:rPr b="0" lang="en-GB" sz="3200" spc="-1" strike="noStrike">
                <a:latin typeface="Courier New"/>
              </a:rPr>
              <a:t>developing a </a:t>
            </a:r>
            <a:r>
              <a:rPr b="0" lang="en-GB" sz="3200" spc="-1" strike="noStrike" u="sng">
                <a:uFillTx/>
                <a:latin typeface="Courier New"/>
              </a:rPr>
              <a:t>Linux</a:t>
            </a:r>
            <a:endParaRPr b="0" lang="en-GB" sz="3200" spc="-1" strike="noStrike">
              <a:latin typeface="Courier New"/>
            </a:endParaRPr>
          </a:p>
          <a:p>
            <a:r>
              <a:rPr b="0" lang="en-GB" sz="3200" spc="-1" strike="noStrike">
                <a:latin typeface="Courier New"/>
              </a:rPr>
              <a:t> </a:t>
            </a:r>
            <a:r>
              <a:rPr b="0" lang="en-GB" sz="3200" spc="-1" strike="noStrike">
                <a:latin typeface="Courier New"/>
              </a:rPr>
              <a:t>device driver </a:t>
            </a:r>
            <a:r>
              <a:rPr b="0" lang="en-GB" sz="3200" spc="-1" strike="noStrike">
                <a:latin typeface="Courier New"/>
              </a:rPr>
              <a:t>in </a:t>
            </a:r>
            <a:r>
              <a:rPr b="0" lang="en-GB" sz="3200" spc="-1" strike="noStrike" u="sng">
                <a:uFillTx/>
                <a:latin typeface="Courier New"/>
              </a:rPr>
              <a:t>r u s t</a:t>
            </a:r>
            <a:endParaRPr b="0" lang="en-GB" sz="3200" spc="-1" strike="noStrike">
              <a:latin typeface="Courier New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8280000" y="537948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 rot="5400000">
            <a:off x="6276240" y="2315880"/>
            <a:ext cx="522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r>
              <a:rPr b="0" lang="en-GB" sz="5400" spc="-1" strike="noStrike">
                <a:latin typeface="Reznor"/>
              </a:rPr>
              <a:t>R u s t</a:t>
            </a:r>
            <a:endParaRPr b="0" lang="en-GB" sz="5400" spc="-1" strike="noStrike">
              <a:latin typeface="Rezno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51840"/>
            <a:ext cx="6696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rust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for Linux</a:t>
            </a:r>
            <a:endParaRPr b="0" lang="en-GB" sz="3200" spc="-1" strike="noStrike">
              <a:solidFill>
                <a:srgbClr val="ffffff"/>
              </a:solidFill>
              <a:latin typeface="Courier New"/>
            </a:endParaRPr>
          </a:p>
          <a:p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2019, Miguel Ojeda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introduce a new system </a:t>
            </a: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programming language into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Linux </a:t>
            </a:r>
            <a:r>
              <a:rPr b="0" lang="en-GB" sz="1800" spc="-1" strike="noStrike" u="sng">
                <a:solidFill>
                  <a:srgbClr val="ffffff"/>
                </a:solidFill>
                <a:uFillTx/>
                <a:latin typeface="Courier New"/>
              </a:rPr>
              <a:t>kernel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3200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04000" y="1980000"/>
            <a:ext cx="6696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memory safe</a:t>
            </a:r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 language</a:t>
            </a:r>
            <a:endParaRPr b="0" lang="en-GB" sz="3200" spc="-1" strike="noStrike">
              <a:solidFill>
                <a:srgbClr val="ffffff"/>
              </a:solidFill>
              <a:latin typeface="Courier New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strong compiler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borrow system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latin typeface="Courier New"/>
              </a:rPr>
              <a:t>variable lifetimes</a:t>
            </a:r>
            <a:endParaRPr b="0" lang="en-GB" sz="1800" spc="-1" strike="noStrike">
              <a:solidFill>
                <a:srgbClr val="ffffff"/>
              </a:solidFill>
              <a:latin typeface="Courier New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360000" y="3907440"/>
            <a:ext cx="6840000" cy="239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3200" spc="-1" strike="noStrike">
                <a:solidFill>
                  <a:srgbClr val="ffffff"/>
                </a:solidFill>
                <a:latin typeface="Courier New"/>
              </a:rPr>
              <a:t>Stroustrups </a:t>
            </a:r>
            <a:r>
              <a:rPr b="0" lang="en-GB" sz="3200" spc="-1" strike="noStrike" u="sng">
                <a:solidFill>
                  <a:srgbClr val="ffffff"/>
                </a:solidFill>
                <a:uFillTx/>
                <a:latin typeface="Courier New"/>
              </a:rPr>
              <a:t>criticism</a:t>
            </a:r>
            <a:endParaRPr b="0" lang="en-GB" sz="3200" spc="-1" strike="noStrike">
              <a:solidFill>
                <a:srgbClr val="ffffff"/>
              </a:solidFill>
              <a:latin typeface="Courier New"/>
            </a:endParaRPr>
          </a:p>
          <a:p>
            <a:endParaRPr b="0" lang="en-GB" sz="3200" spc="-1" strike="noStrike">
              <a:solidFill>
                <a:srgbClr val="ffffff"/>
              </a:solidFill>
              <a:latin typeface="Courier New"/>
            </a:endParaRPr>
          </a:p>
          <a:p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“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every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language, including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rust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, has loopholes allowing </a:t>
            </a:r>
            <a:r>
              <a:rPr b="0" lang="en-GB" sz="2000" spc="-1" strike="noStrike" u="sng">
                <a:solidFill>
                  <a:srgbClr val="ffffff"/>
                </a:solidFill>
                <a:uFillTx/>
                <a:latin typeface="Courier New"/>
              </a:rPr>
              <a:t>unsafe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</a:rPr>
              <a:t> code”</a:t>
            </a:r>
            <a:endParaRPr b="0" lang="en-GB" sz="2000" spc="-1" strike="noStrike">
              <a:solidFill>
                <a:srgbClr val="ffffff"/>
              </a:solidFill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0" y="537948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latin typeface="Arial"/>
              </a:rPr>
              <a:t>Image: David Carson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4000" y="365184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8222760" y="537948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-57240" y="540000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  <a:tabLst>
                <a:tab algn="l" pos="408240"/>
              </a:tabLst>
            </a:pPr>
            <a:endParaRPr b="0" lang="en-GB" sz="4400" spc="-1" strike="noStrike">
              <a:latin typeface="Reznor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868360" y="1311840"/>
            <a:ext cx="36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8360" y="1440000"/>
            <a:ext cx="295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0" y="5400000"/>
            <a:ext cx="18572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GB" sz="1400" spc="-1" strike="noStrike">
                <a:solidFill>
                  <a:srgbClr val="ffffff"/>
                </a:solidFill>
                <a:latin typeface="Arial"/>
              </a:rPr>
              <a:t>Image: David Carson</a:t>
            </a:r>
            <a:endParaRPr b="0" lang="en-GB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2023-02-15T15:32:23Z</dcterms:created>
  <dc:creator/>
  <dc:description/>
  <dc:language>en-GB</dc:language>
  <cp:lastModifiedBy/>
  <dcterms:modified xsi:type="dcterms:W3CDTF">2023-02-15T18:16:43Z</dcterms:modified>
  <cp:revision>11</cp:revision>
  <dc:subject/>
  <dc:title/>
</cp:coreProperties>
</file>